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15" r:id="rId3"/>
    <p:sldId id="258" r:id="rId4"/>
    <p:sldId id="318" r:id="rId5"/>
    <p:sldId id="320" r:id="rId6"/>
    <p:sldId id="319" r:id="rId7"/>
    <p:sldId id="322" r:id="rId8"/>
    <p:sldId id="323" r:id="rId9"/>
    <p:sldId id="324" r:id="rId10"/>
    <p:sldId id="326" r:id="rId11"/>
    <p:sldId id="327" r:id="rId12"/>
    <p:sldId id="328" r:id="rId13"/>
    <p:sldId id="329" r:id="rId14"/>
    <p:sldId id="342" r:id="rId15"/>
    <p:sldId id="343" r:id="rId16"/>
    <p:sldId id="344" r:id="rId17"/>
    <p:sldId id="345" r:id="rId18"/>
    <p:sldId id="338" r:id="rId19"/>
    <p:sldId id="339" r:id="rId20"/>
    <p:sldId id="340" r:id="rId21"/>
    <p:sldId id="341" r:id="rId22"/>
    <p:sldId id="334" r:id="rId23"/>
    <p:sldId id="335" r:id="rId24"/>
    <p:sldId id="336" r:id="rId25"/>
    <p:sldId id="346" r:id="rId26"/>
    <p:sldId id="347" r:id="rId27"/>
    <p:sldId id="349" r:id="rId28"/>
    <p:sldId id="337" r:id="rId29"/>
    <p:sldId id="351" r:id="rId30"/>
    <p:sldId id="352" r:id="rId31"/>
    <p:sldId id="353" r:id="rId32"/>
    <p:sldId id="33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F6BC54-26C4-4A65-8A80-E6C7CCF62D3B}" v="7" dt="2025-08-12T09:06:54.7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65000" autoAdjust="0"/>
  </p:normalViewPr>
  <p:slideViewPr>
    <p:cSldViewPr snapToGrid="0">
      <p:cViewPr varScale="1">
        <p:scale>
          <a:sx n="87" d="100"/>
          <a:sy n="87" d="100"/>
        </p:scale>
        <p:origin x="486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280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8CD5E-1A9C-46B1-863A-6F75029713C5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51C9C-8F53-4732-A31B-C901DEECD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6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For this presentation:</a:t>
            </a:r>
          </a:p>
          <a:p>
            <a:endParaRPr lang="en-AU" dirty="0"/>
          </a:p>
          <a:p>
            <a:r>
              <a:rPr lang="en-AU" dirty="0"/>
              <a:t>Have a copy</a:t>
            </a:r>
            <a:r>
              <a:rPr lang="en-AU" baseline="0" dirty="0"/>
              <a:t> of the </a:t>
            </a:r>
            <a:r>
              <a:rPr lang="en-AU" b="1" dirty="0"/>
              <a:t>Catholic Archdiocese of Sydney WHS Management System </a:t>
            </a:r>
            <a:r>
              <a:rPr lang="en-AU" dirty="0"/>
              <a:t>Statement</a:t>
            </a:r>
          </a:p>
          <a:p>
            <a:endParaRPr lang="en-AU" dirty="0"/>
          </a:p>
          <a:p>
            <a:r>
              <a:rPr lang="en-AU" dirty="0"/>
              <a:t>Ensure you have an internet connection for a hyperlink to the Parish Intranet WHS System – test before you begin this presentation on Slide 3.</a:t>
            </a:r>
            <a:endParaRPr lang="en-AU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51C9C-8F53-4732-A31B-C901DEECD9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685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049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51C9C-8F53-4732-A31B-C901DEECD96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24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51C9C-8F53-4732-A31B-C901DEECD9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742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3373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382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5684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1723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6741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4110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760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Highlight key points regards the Archdiocese Statement during</a:t>
            </a:r>
            <a:r>
              <a:rPr lang="en-AU" baseline="0" dirty="0"/>
              <a:t> this slide. </a:t>
            </a:r>
          </a:p>
          <a:p>
            <a:endParaRPr lang="en-AU" baseline="0" dirty="0"/>
          </a:p>
          <a:p>
            <a:pPr defTabSz="912207">
              <a:defRPr/>
            </a:pPr>
            <a:r>
              <a:rPr lang="en-AU" dirty="0"/>
              <a:t>The Catholic Archdiocese of Sydney (</a:t>
            </a:r>
            <a:r>
              <a:rPr lang="en-AU" b="1" dirty="0"/>
              <a:t>Archdiocese</a:t>
            </a:r>
            <a:r>
              <a:rPr lang="en-AU" dirty="0"/>
              <a:t>), its Parishes and agencies are committed to providing safe and healthy places of worship and work for parishioners, employees, contractors, volunteers and visitors.</a:t>
            </a:r>
          </a:p>
          <a:p>
            <a:endParaRPr lang="en-AU" baseline="0" dirty="0"/>
          </a:p>
          <a:p>
            <a:r>
              <a:rPr lang="en-AU" dirty="0"/>
              <a:t>The Archdiocese has put in place a WHS Management System for the Parishes and for agencies. </a:t>
            </a:r>
          </a:p>
          <a:p>
            <a:endParaRPr lang="en-AU" dirty="0"/>
          </a:p>
          <a:p>
            <a:r>
              <a:rPr lang="en-AU" dirty="0"/>
              <a:t>The WHS Management System has at its core the identification and assessment of risks, thereby allowing the Archdiocese, its Parishes and agencies, to eliminate or control those risks.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51C9C-8F53-4732-A31B-C901DEECD9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963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6401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9921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1153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8405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461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959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86932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7017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3370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195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51C9C-8F53-4732-A31B-C901DEECD9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7374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4294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5741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615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51C9C-8F53-4732-A31B-C901DEECD9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00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799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51C9C-8F53-4732-A31B-C901DEECD96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16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51C9C-8F53-4732-A31B-C901DEECD9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83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9809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Responsibility for WHS in your Parish:</a:t>
            </a:r>
          </a:p>
          <a:p>
            <a:endParaRPr lang="en-AU" dirty="0"/>
          </a:p>
          <a:p>
            <a:pPr lvl="0"/>
            <a:r>
              <a:rPr lang="en-AU" dirty="0"/>
              <a:t>The Parish Priest is responsible for WHS in the Parish (on Parish land and for Parish activities)</a:t>
            </a:r>
          </a:p>
          <a:p>
            <a:pPr lvl="0"/>
            <a:endParaRPr lang="en-AU" dirty="0"/>
          </a:p>
          <a:p>
            <a:pPr lvl="0"/>
            <a:r>
              <a:rPr lang="en-AU" dirty="0"/>
              <a:t>Everyone at the workplace has an obligation to ensure the health and safety of others.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51C9C-8F53-4732-A31B-C901DEECD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597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3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24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66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3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2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6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43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23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59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4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5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FCDB2-EF54-4A44-BE8D-17DD169B9C0D}" type="datetimeFigureOut">
              <a:rPr lang="en-US" smtClean="0"/>
              <a:pPr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69BFD-70CC-4240-807E-2461B5945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21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94104CD3-163E-2E81-5B47-07879049A7D6}"/>
              </a:ext>
            </a:extLst>
          </p:cNvPr>
          <p:cNvSpPr txBox="1">
            <a:spLocks/>
          </p:cNvSpPr>
          <p:nvPr/>
        </p:nvSpPr>
        <p:spPr>
          <a:xfrm>
            <a:off x="209550" y="2076450"/>
            <a:ext cx="11714916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vi-V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AU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oàn</a:t>
            </a:r>
            <a:r>
              <a:rPr lang="en-A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 Khỏe</a:t>
            </a:r>
            <a:r>
              <a:rPr lang="en-A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en-AU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A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en-A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Health and Safety (WHS)</a:t>
            </a:r>
          </a:p>
          <a:p>
            <a:r>
              <a:rPr lang="en-A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A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Khóa</a:t>
            </a:r>
            <a:r>
              <a:rPr lang="en-A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Thông tin </a:t>
            </a:r>
            <a:r>
              <a:rPr lang="en-AU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A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A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A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A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Induction and Training</a:t>
            </a:r>
            <a:endParaRPr lang="en-A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524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56373BB-C029-1824-7BDF-488579215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2440"/>
            <a:ext cx="11353800" cy="4693920"/>
          </a:xfrm>
        </p:spPr>
        <p:txBody>
          <a:bodyPr>
            <a:noAutofit/>
          </a:bodyPr>
          <a:lstStyle/>
          <a:p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chúng ta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khả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năng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hiểm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họa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rủi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xảy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vi-VN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chúng ta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Cha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ngay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 ĐỪNG CHỜ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đợt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62944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354750-72B8-A942-0E09-7144C6BD1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074" y="757600"/>
            <a:ext cx="6702273" cy="895350"/>
          </a:xfrm>
        </p:spPr>
        <p:txBody>
          <a:bodyPr>
            <a:noAutofit/>
          </a:bodyPr>
          <a:lstStyle/>
          <a:p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Quản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lý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hiểm</a:t>
            </a:r>
            <a:r>
              <a:rPr lang="vi-VN" sz="48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họa</a:t>
            </a:r>
            <a:endParaRPr lang="en-AU" sz="48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9EA48-462B-F167-7B8F-B5C90A155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781175"/>
            <a:ext cx="11658600" cy="5029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Tất cả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cần phải nhận thức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họa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rủi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giáo 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í dụ: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trơn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trượt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vấp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té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>
              <a:spcBef>
                <a:spcPts val="0"/>
              </a:spcBef>
            </a:pP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tai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điện </a:t>
            </a:r>
            <a:r>
              <a:rPr lang="en-AU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A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44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A18F382B-AEE1-1444-539C-46FCF3C763F5}"/>
              </a:ext>
            </a:extLst>
          </p:cNvPr>
          <p:cNvSpPr txBox="1">
            <a:spLocks/>
          </p:cNvSpPr>
          <p:nvPr/>
        </p:nvSpPr>
        <p:spPr>
          <a:xfrm>
            <a:off x="419100" y="1790700"/>
            <a:ext cx="11353800" cy="414337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Khuân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Thu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kho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Căng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mệt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mỏi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44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F99CA40-D337-26F6-EE9A-4C4D52617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95476"/>
            <a:ext cx="11658600" cy="3981450"/>
          </a:xfrm>
        </p:spPr>
        <p:txBody>
          <a:bodyPr>
            <a:normAutofit/>
          </a:bodyPr>
          <a:lstStyle/>
          <a:p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Chúng ta có thể báo cáo những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họa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trên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cho ông/bà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Trưởng BMV của Giáo Đoàn,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ông/bà sẽ ghi lại và liên lạc văn phòng giáo xứ để cho Cha 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ứ biết và gởi người đến sửa chữa.</a:t>
            </a:r>
          </a:p>
        </p:txBody>
      </p:sp>
    </p:spTree>
    <p:extLst>
      <p:ext uri="{BB962C8B-B14F-4D97-AF65-F5344CB8AC3E}">
        <p14:creationId xmlns:p14="http://schemas.microsoft.com/office/powerpoint/2010/main" val="116307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AA3BCD1-7B28-827F-C522-738681B99554}"/>
              </a:ext>
            </a:extLst>
          </p:cNvPr>
          <p:cNvSpPr txBox="1">
            <a:spLocks/>
          </p:cNvSpPr>
          <p:nvPr/>
        </p:nvSpPr>
        <p:spPr>
          <a:xfrm>
            <a:off x="313615" y="1548176"/>
            <a:ext cx="11658600" cy="50145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Nếu chúng ta nhìn thấy mối nguy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có thể sửa chữa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 cách dễ dàng và an toàn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 xin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vui lòng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 đó.</a:t>
            </a:r>
            <a:endParaRPr lang="en-A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2"/>
              <a:buNone/>
            </a:pPr>
            <a:r>
              <a:rPr lang="vi-VN" sz="4400" i="1" dirty="0">
                <a:latin typeface="Arial" panose="020B0604020202020204" pitchFamily="34" charset="0"/>
                <a:cs typeface="Arial" panose="020B0604020202020204" pitchFamily="34" charset="0"/>
              </a:rPr>
              <a:t>Thí dụ: nước tràn hoặc văng xuống sàn nhà, có cơ nguy một ai đó sẽ trợt ngã thì nên lau sàn nhà và cho mọi người biết nên cẩn thận.</a:t>
            </a:r>
            <a:endParaRPr lang="en-AU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80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EDF0F0-DC4B-99F5-3135-88CAF78B6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425" y="1744979"/>
            <a:ext cx="11582400" cy="48367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Mọi người đều có trách nhiệm ngăn chặn các hành vi: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Có thể gây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xấu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hổ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cho người khác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Làm cho người khác khó chịu hoặc đối xử bất công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vi-VN" sz="4800" dirty="0">
                <a:cs typeface="Arial" panose="020B0604020202020204" pitchFamily="34" charset="0"/>
              </a:rPr>
              <a:t>Có thể gây nguy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cơ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hưởng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tâm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cs typeface="Arial" panose="020B0604020202020204" pitchFamily="34" charset="0"/>
              </a:rPr>
              <a:t>và sức khỏe thể chất cho người khác.</a:t>
            </a:r>
          </a:p>
          <a:p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1ACE171-B6A2-0A78-73EA-1FC1F7E24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50" y="666750"/>
            <a:ext cx="7820025" cy="856488"/>
          </a:xfrm>
        </p:spPr>
        <p:txBody>
          <a:bodyPr>
            <a:normAutofit/>
          </a:bodyPr>
          <a:lstStyle/>
          <a:p>
            <a:r>
              <a:rPr lang="vi-VN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Tôn trọng tại nơi làm việc</a:t>
            </a:r>
            <a:endParaRPr lang="en-AU" sz="40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FCBEBE5-CAAA-B911-462A-896796949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4" y="1647825"/>
            <a:ext cx="11724565" cy="4819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chấp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Kỳ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thị </a:t>
            </a:r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/ Discrimination</a:t>
            </a:r>
          </a:p>
          <a:p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Quấy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rối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dục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/ Sexual harassment</a:t>
            </a:r>
          </a:p>
          <a:p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/ Victimisation</a:t>
            </a:r>
          </a:p>
          <a:p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nạt</a:t>
            </a:r>
            <a:r>
              <a:rPr lang="en-AU" sz="4800" b="1" dirty="0">
                <a:latin typeface="Arial" panose="020B0604020202020204" pitchFamily="34" charset="0"/>
                <a:cs typeface="Arial" panose="020B0604020202020204" pitchFamily="34" charset="0"/>
              </a:rPr>
              <a:t> / Bullying</a:t>
            </a:r>
          </a:p>
          <a:p>
            <a:endParaRPr lang="en-AU" sz="4000" b="1" dirty="0">
              <a:solidFill>
                <a:srgbClr val="FF0000"/>
              </a:solidFill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9381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4A087BC-6ABA-B646-C91C-471F57F65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771651"/>
            <a:ext cx="11353800" cy="4591049"/>
          </a:xfrm>
        </p:spPr>
        <p:txBody>
          <a:bodyPr>
            <a:normAutofit fontScale="92500"/>
          </a:bodyPr>
          <a:lstStyle/>
          <a:p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chúng ta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kỷ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chúng ta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thắc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mắc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lòng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Tuyên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Úy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thoại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 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9390 5842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48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EB2D71-42A3-1548-526A-132777847C35}"/>
              </a:ext>
            </a:extLst>
          </p:cNvPr>
          <p:cNvSpPr txBox="1">
            <a:spLocks/>
          </p:cNvSpPr>
          <p:nvPr/>
        </p:nvSpPr>
        <p:spPr>
          <a:xfrm>
            <a:off x="1504950" y="681037"/>
            <a:ext cx="6086475" cy="637413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Sửa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chữa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Bảo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trì</a:t>
            </a:r>
            <a:endParaRPr lang="en-AU" sz="40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B8059-985F-6C0C-BAF4-C8BC4B58A7D9}"/>
              </a:ext>
            </a:extLst>
          </p:cNvPr>
          <p:cNvSpPr txBox="1">
            <a:spLocks/>
          </p:cNvSpPr>
          <p:nvPr/>
        </p:nvSpPr>
        <p:spPr>
          <a:xfrm>
            <a:off x="419100" y="1767840"/>
            <a:ext cx="11353800" cy="438912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Bất kỳ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sửa chữa và bảo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trì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cần phải được thông báo cho giáo xứ 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khi bắt đầu.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email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chi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79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504AB4D-87CE-0474-3FD2-21A1979DE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767840"/>
            <a:ext cx="11353800" cy="4389120"/>
          </a:xfrm>
        </p:spPr>
        <p:txBody>
          <a:bodyPr>
            <a:noAutofit/>
          </a:bodyPr>
          <a:lstStyle/>
          <a:p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khẩn cấp hoặc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4800" dirty="0">
                <a:cs typeface="Arial" panose="020B0604020202020204" pitchFamily="34" charset="0"/>
              </a:rPr>
              <a:t> vấn đề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WHS-A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oàn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Sức Khỏe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Động,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liên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Cha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Giáo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qua điện thoại hoặc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874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14475" y="778511"/>
            <a:ext cx="5238750" cy="802640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Giới</a:t>
            </a:r>
            <a:r>
              <a:rPr lang="en-US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vi-VN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thiệu:</a:t>
            </a:r>
            <a:endParaRPr lang="en-US" sz="48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735AC2-B9CF-84F4-D5E6-908216144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866899"/>
            <a:ext cx="11572874" cy="404812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Tổng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giáo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phận</a:t>
            </a:r>
            <a:r>
              <a:rPr lang="vi-VN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Sydney luôn </a:t>
            </a:r>
            <a:r>
              <a:rPr lang="vi-VN" sz="4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coi trọng</a:t>
            </a:r>
            <a:r>
              <a:rPr lang="vi-VN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Toàn</a:t>
            </a:r>
            <a:r>
              <a:rPr lang="vi-VN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</a:t>
            </a:r>
            <a:r>
              <a:rPr lang="vi-VN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ức 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</a:t>
            </a:r>
            <a:r>
              <a:rPr lang="vi-VN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hỏe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lao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động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</a:t>
            </a:r>
            <a:r>
              <a:rPr lang="vi-VN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WHS 2012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),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cam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kết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sẽ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luôn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cung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cấp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những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nơi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thờ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phượng,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làm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việc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an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toàn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lành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mạnh</a:t>
            </a:r>
            <a:r>
              <a:rPr lang="en-AU" sz="48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250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8835427A-BC73-C847-CFD6-CFAFE094AC3A}"/>
              </a:ext>
            </a:extLst>
          </p:cNvPr>
          <p:cNvSpPr txBox="1">
            <a:spLocks/>
          </p:cNvSpPr>
          <p:nvPr/>
        </p:nvSpPr>
        <p:spPr>
          <a:xfrm>
            <a:off x="1457325" y="333375"/>
            <a:ext cx="7667625" cy="1287779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liệu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hóa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nguy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hiểm</a:t>
            </a:r>
            <a:endParaRPr lang="en-AU" sz="40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37FDC-C217-2953-BFE1-44AF40F6F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659255"/>
            <a:ext cx="11534775" cy="4693920"/>
          </a:xfrm>
        </p:spPr>
        <p:txBody>
          <a:bodyPr>
            <a:noAutofit/>
          </a:bodyPr>
          <a:lstStyle/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Giáo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nguy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asbestos/amiăng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họa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rủi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ra.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32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3AEB70-34C9-B73D-614B-75B6AED08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975" y="609600"/>
            <a:ext cx="7762875" cy="856488"/>
          </a:xfrm>
        </p:spPr>
        <p:txBody>
          <a:bodyPr>
            <a:normAutofit/>
          </a:bodyPr>
          <a:lstStyle/>
          <a:p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Kiểm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an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toàn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gắn</a:t>
            </a:r>
            <a:r>
              <a:rPr lang="en-AU" sz="4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thẻ</a:t>
            </a:r>
            <a:endParaRPr lang="en-AU" sz="40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BF2BC-3A96-926B-9C13-BD83A32C5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935480"/>
            <a:ext cx="11496675" cy="4389120"/>
          </a:xfrm>
        </p:spPr>
        <p:txBody>
          <a:bodyPr>
            <a:normAutofit/>
          </a:bodyPr>
          <a:lstStyle/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Giáo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gắn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MỘT AI</a:t>
            </a:r>
            <a:r>
              <a:rPr lang="vi-VN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được phép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đem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cầm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gắn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999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63242F-1615-AF82-7F5A-173E53AFC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50" y="666750"/>
            <a:ext cx="6543675" cy="838200"/>
          </a:xfrm>
        </p:spPr>
        <p:txBody>
          <a:bodyPr>
            <a:normAutofit fontScale="90000"/>
          </a:bodyPr>
          <a:lstStyle/>
          <a:p>
            <a:r>
              <a:rPr lang="en-AU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AU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Phương </a:t>
            </a:r>
            <a:r>
              <a:rPr lang="en-AU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Pháp</a:t>
            </a:r>
            <a:br>
              <a:rPr lang="en-AU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n-AU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Khẩn</a:t>
            </a:r>
            <a:r>
              <a:rPr lang="en-AU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Cấp</a:t>
            </a:r>
            <a:endParaRPr lang="en-AU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41E86-AD3D-139A-0CFA-0F5DE886E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33550"/>
            <a:ext cx="11506200" cy="4514850"/>
          </a:xfrm>
        </p:spPr>
        <p:txBody>
          <a:bodyPr>
            <a:normAutofit/>
          </a:bodyPr>
          <a:lstStyle/>
          <a:p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Tất cả các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thờ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, nhà xứ, tu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viện,...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có một sơ đồ với các chi tiết 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khẩn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nằm trong trung tâm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khu vực.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Trong trường hợp hỏa hoạn – 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ngay lập tức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ấn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7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8033C61-CCA3-9679-11EA-27C57045B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00839"/>
            <a:ext cx="11506200" cy="524758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A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rong trường hợp nhận được 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e dọa đánh bom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– di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 ngay lập tức - để lại tất cả mọi thứ và không trở lại cho đến khi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thông báo.</a:t>
            </a:r>
            <a:endParaRPr lang="en-A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AU" sz="4400" dirty="0">
                <a:cs typeface="Arial" panose="020B0604020202020204" pitchFamily="34" charset="0"/>
              </a:rPr>
              <a:t> n</a:t>
            </a:r>
            <a:r>
              <a:rPr lang="vi-VN" sz="4400" dirty="0">
                <a:cs typeface="Arial" panose="020B0604020202020204" pitchFamily="34" charset="0"/>
              </a:rPr>
              <a:t>hững người có trách nhiệm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chúng ta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thất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 có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kiếm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552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0E0AE9-1970-704F-1050-FD0EE7F1F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628650"/>
            <a:ext cx="7753350" cy="856488"/>
          </a:xfrm>
        </p:spPr>
        <p:txBody>
          <a:bodyPr>
            <a:noAutofit/>
          </a:bodyPr>
          <a:lstStyle/>
          <a:p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nhóm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&amp;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vấn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đề</a:t>
            </a:r>
            <a:endParaRPr lang="en-AU" sz="48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7C470-4295-2A32-536F-889C0C04A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11506200" cy="47701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đếm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endParaRPr lang="en-A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Nguy cơ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đem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tiền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nhà xứ: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- T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úi nặng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cướp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ốt nhất là luôn có hai người.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Thay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luân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A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59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167469E-9369-9EA8-3A93-53503B5E8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30680"/>
            <a:ext cx="11506200" cy="49987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Chúa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endParaRPr lang="en-A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ninh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trẻ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hông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“working with children” hay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WWCC</a:t>
            </a:r>
            <a:endParaRPr lang="en-A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5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3712" cy="155008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4DB748B-A7CF-5426-8D4A-2657D087C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826265"/>
            <a:ext cx="11353800" cy="5460235"/>
          </a:xfrm>
        </p:spPr>
        <p:txBody>
          <a:bodyPr>
            <a:noAutofit/>
          </a:bodyPr>
          <a:lstStyle/>
          <a:p>
            <a:pPr marL="252000">
              <a:spcBef>
                <a:spcPts val="0"/>
              </a:spcBef>
              <a:buNone/>
            </a:pP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dẹp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52000">
              <a:spcBef>
                <a:spcPts val="0"/>
              </a:spcBef>
            </a:pP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Nên xem xét trước khi nhấc một vật gì nặng hơn 10kg.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Dây điện, hóa chất, những vật to quá khổ.</a:t>
            </a:r>
          </a:p>
          <a:p>
            <a:pPr marL="252000">
              <a:spcBef>
                <a:spcPts val="0"/>
              </a:spcBef>
              <a:buNone/>
            </a:pP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vườn</a:t>
            </a:r>
            <a:r>
              <a:rPr lang="en-A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52000">
              <a:spcBef>
                <a:spcPts val="0"/>
              </a:spcBef>
            </a:pP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nón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kem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găng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cỏ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tiêm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côn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v..v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vi-VN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2000">
              <a:spcBef>
                <a:spcPts val="0"/>
              </a:spcBef>
            </a:pPr>
            <a:r>
              <a:rPr lang="vi-VN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Cộng Đồng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: An toàn thực phẩm,...</a:t>
            </a:r>
          </a:p>
          <a:p>
            <a:pPr marL="252000">
              <a:spcBef>
                <a:spcPts val="0"/>
              </a:spcBef>
            </a:pP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0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E6DDB5-8524-41DD-45AF-EA7D8DEEA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790700"/>
            <a:ext cx="11506200" cy="45053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AU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Sửa</a:t>
            </a:r>
            <a:r>
              <a:rPr lang="en-A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chữa</a:t>
            </a:r>
            <a:r>
              <a:rPr lang="en-A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A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AU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Giáo </a:t>
            </a:r>
            <a:r>
              <a:rPr lang="en-AU" sz="4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Phải được ủy quyền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cha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ra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báo cáo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nguy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khu vực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sửa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chữa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Tất cả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móc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phải được gắn thẻ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đảm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an toàn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sử dụng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738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91DDCF0-D502-7D3B-30AA-2B194B93C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11277600" cy="4724400"/>
          </a:xfrm>
        </p:spPr>
        <p:txBody>
          <a:bodyPr>
            <a:normAutofit/>
          </a:bodyPr>
          <a:lstStyle/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Nhà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xấp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sách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khẩn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xấp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nguy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tai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359B1E-F2E2-B4CE-9BF7-786CDCC23179}"/>
              </a:ext>
            </a:extLst>
          </p:cNvPr>
          <p:cNvSpPr txBox="1">
            <a:spLocks/>
          </p:cNvSpPr>
          <p:nvPr/>
        </p:nvSpPr>
        <p:spPr>
          <a:xfrm>
            <a:off x="1197772" y="619125"/>
            <a:ext cx="9753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4000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AU" sz="40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liên</a:t>
            </a:r>
            <a:r>
              <a:rPr lang="en-AU" sz="40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lạc</a:t>
            </a:r>
            <a:r>
              <a:rPr lang="en-AU" sz="40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khẩn</a:t>
            </a:r>
            <a:r>
              <a:rPr lang="en-AU" sz="40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000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cấp</a:t>
            </a:r>
            <a:endParaRPr lang="en-AU" sz="4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66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5BF9DC-9CAC-EE3A-EF85-DEC98228B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772" y="1783080"/>
            <a:ext cx="11277600" cy="3998595"/>
          </a:xfrm>
        </p:spPr>
        <p:txBody>
          <a:bodyPr>
            <a:normAutofit/>
          </a:bodyPr>
          <a:lstStyle/>
          <a:p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khẩn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chữa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lửa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nghi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chữa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lửa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75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57220F-4EF4-9D96-93A7-6E4BB891A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1568419"/>
            <a:ext cx="11658600" cy="489905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Cha </a:t>
            </a:r>
            <a:r>
              <a:rPr lang="vi-VN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x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ứ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chịu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trách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nhiệm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toàn bộ khu</a:t>
            </a:r>
            <a:r>
              <a:rPr lang="en-AU" sz="4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           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         </a:t>
            </a:r>
            <a:r>
              <a:rPr lang="vi-VN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vực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AU" sz="4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các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hoạt</a:t>
            </a:r>
            <a:r>
              <a:rPr lang="vi-VN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động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của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giáo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xứ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AU" sz="4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TẤT CẢ MỌI NGƯỜI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tại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nơi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làm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việc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đều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có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TRÁCH NHIỆM</a:t>
            </a:r>
            <a:r>
              <a:rPr lang="vi-VN" sz="4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đảm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bảo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an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toàn</a:t>
            </a:r>
            <a:r>
              <a:rPr lang="vi-VN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sức khỏe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cho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chính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mình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 mọi người</a:t>
            </a:r>
            <a:r>
              <a:rPr lang="en-AU" sz="44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9F2C73-4FF8-30A6-C255-F7D12AA1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578810"/>
            <a:ext cx="8229600" cy="903000"/>
          </a:xfrm>
        </p:spPr>
        <p:txBody>
          <a:bodyPr>
            <a:normAutofit/>
          </a:bodyPr>
          <a:lstStyle/>
          <a:p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Ai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chịu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trách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nhiệm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8612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A9CE76-4F0C-A263-8341-25F984FD4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1531345"/>
            <a:ext cx="11237122" cy="4645618"/>
          </a:xfrm>
        </p:spPr>
        <p:txBody>
          <a:bodyPr>
            <a:normAutofit/>
          </a:bodyPr>
          <a:lstStyle/>
          <a:p>
            <a:pPr marL="365760" lvl="0" indent="-256032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endParaRPr lang="en-AU" sz="27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5760" lvl="0" indent="-256032">
              <a:lnSpc>
                <a:spcPct val="15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AU" sz="4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Văn </a:t>
            </a:r>
            <a:r>
              <a:rPr lang="en-AU" sz="4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phòng</a:t>
            </a:r>
            <a:r>
              <a:rPr lang="en-AU" sz="4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Mục Vụ– Phone: </a:t>
            </a:r>
            <a:r>
              <a:rPr lang="en-AU" sz="4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9773 0933</a:t>
            </a:r>
            <a:endParaRPr lang="en-AU" sz="4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5760" lvl="0" indent="-256032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AU" sz="4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Ban </a:t>
            </a:r>
            <a:r>
              <a:rPr lang="en-AU" sz="4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Tuyên</a:t>
            </a:r>
            <a:r>
              <a:rPr lang="en-AU" sz="4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Úy</a:t>
            </a:r>
            <a:r>
              <a:rPr lang="en-AU" sz="4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en-AU" sz="4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Điện</a:t>
            </a:r>
            <a:r>
              <a:rPr lang="en-AU" sz="4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thoại</a:t>
            </a:r>
            <a:r>
              <a:rPr lang="en-AU" sz="4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cầm</a:t>
            </a:r>
            <a:r>
              <a:rPr lang="en-AU" sz="4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000" b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tay</a:t>
            </a:r>
            <a:endParaRPr lang="en-AU" sz="4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5760" lvl="0" indent="-256032">
              <a:lnSpc>
                <a:spcPct val="15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AU" sz="4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Alternative Contact – Ban </a:t>
            </a:r>
            <a:r>
              <a:rPr lang="en-AU" sz="4000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Thường</a:t>
            </a:r>
            <a:r>
              <a:rPr lang="en-AU" sz="4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Vụ qua </a:t>
            </a:r>
          </a:p>
          <a:p>
            <a:pPr marL="109728" lvl="0" indent="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</a:pPr>
            <a:r>
              <a:rPr lang="en-AU" sz="4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ố </a:t>
            </a:r>
            <a:r>
              <a:rPr kumimoji="0" lang="en-AU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điện</a:t>
            </a: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AU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thoại</a:t>
            </a: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AU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cầm</a:t>
            </a: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AU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tay</a:t>
            </a:r>
            <a:endParaRPr lang="en-AU" dirty="0"/>
          </a:p>
          <a:p>
            <a:pPr marL="109728" lvl="0" indent="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</a:pPr>
            <a:endParaRPr lang="en-AU" sz="3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9728" indent="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</a:pPr>
            <a:endParaRPr lang="en-AU" sz="3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9728" lvl="0" indent="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</a:pPr>
            <a:endParaRPr lang="en-AU" sz="3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5760" lvl="0" indent="-256032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endParaRPr lang="en-AU" sz="3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9728" lvl="0" indent="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</a:pPr>
            <a:endParaRPr lang="en-AU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09728" lvl="0" indent="0">
              <a:lnSpc>
                <a:spcPct val="100000"/>
              </a:lnSpc>
              <a:spcBef>
                <a:spcPts val="400"/>
              </a:spcBef>
              <a:buClr>
                <a:srgbClr val="2DA2BF"/>
              </a:buClr>
              <a:buSzPct val="68000"/>
              <a:buNone/>
            </a:pPr>
            <a:endParaRPr lang="en-AU" sz="39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74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3708C1-0E4C-6B56-1EE6-47048AAABAD9}"/>
              </a:ext>
            </a:extLst>
          </p:cNvPr>
          <p:cNvSpPr txBox="1">
            <a:spLocks/>
          </p:cNvSpPr>
          <p:nvPr/>
        </p:nvSpPr>
        <p:spPr>
          <a:xfrm>
            <a:off x="246815" y="2050660"/>
            <a:ext cx="11735635" cy="4307278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ysClr val="windowText" lastClr="000000">
                  <a:lumMod val="50000"/>
                  <a:lumOff val="50000"/>
                </a:sysClr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AU" sz="35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Property Officer – Ross Thomson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ysClr val="windowText" lastClr="000000">
                  <a:lumMod val="50000"/>
                  <a:lumOff val="50000"/>
                </a:sysClr>
              </a:buClr>
              <a:buSzTx/>
              <a:buFont typeface="Verdana"/>
              <a:buChar char="◦"/>
              <a:tabLst/>
              <a:defRPr/>
            </a:pPr>
            <a:r>
              <a:rPr kumimoji="0" lang="en-AU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Mobile:</a:t>
            </a:r>
            <a:r>
              <a:rPr kumimoji="0" lang="en-AU" sz="35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AU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0421</a:t>
            </a:r>
            <a:r>
              <a:rPr kumimoji="0" lang="en-AU" sz="35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041 093</a:t>
            </a:r>
            <a:r>
              <a:rPr kumimoji="0" lang="en-AU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Office:9390 5147</a:t>
            </a:r>
          </a:p>
          <a:p>
            <a:pPr marL="393192" marR="0" lvl="1" indent="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ysClr val="windowText" lastClr="000000">
                  <a:lumMod val="50000"/>
                  <a:lumOff val="50000"/>
                </a:sysClr>
              </a:buClr>
              <a:buSzTx/>
              <a:buNone/>
              <a:tabLst/>
              <a:defRPr/>
            </a:pPr>
            <a:endParaRPr kumimoji="0" lang="en-AU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ysClr val="windowText" lastClr="000000">
                  <a:lumMod val="50000"/>
                  <a:lumOff val="50000"/>
                </a:sysClr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AU" sz="35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Facilities Manager – Gary Watman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ysClr val="windowText" lastClr="000000">
                  <a:lumMod val="50000"/>
                  <a:lumOff val="50000"/>
                </a:sysClr>
              </a:buClr>
              <a:buSzTx/>
              <a:buFont typeface="Verdana"/>
              <a:buChar char="◦"/>
              <a:tabLst/>
              <a:defRPr/>
            </a:pPr>
            <a:r>
              <a:rPr kumimoji="0" lang="en-AU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Mobile:</a:t>
            </a:r>
            <a:r>
              <a:rPr kumimoji="0" lang="en-AU" sz="35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AU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0425 272 555  	      Office:9390 5316</a:t>
            </a:r>
          </a:p>
          <a:p>
            <a:pPr marL="393192" marR="0" lvl="1" indent="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ysClr val="windowText" lastClr="000000">
                  <a:lumMod val="50000"/>
                  <a:lumOff val="50000"/>
                </a:sysClr>
              </a:buClr>
              <a:buSzTx/>
              <a:buNone/>
              <a:tabLst/>
              <a:defRPr/>
            </a:pPr>
            <a:endParaRPr kumimoji="0" lang="en-AU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ysClr val="windowText" lastClr="000000">
                  <a:lumMod val="50000"/>
                  <a:lumOff val="50000"/>
                </a:sysClr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AU" sz="35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Manager Parish Advisory Service – Edward</a:t>
            </a:r>
            <a:r>
              <a:rPr kumimoji="0" lang="en-AU" sz="35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Duffy</a:t>
            </a:r>
            <a:endParaRPr kumimoji="0" lang="en-AU" sz="35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ysClr val="windowText" lastClr="000000">
                  <a:lumMod val="50000"/>
                  <a:lumOff val="50000"/>
                </a:sysClr>
              </a:buClr>
              <a:buSzTx/>
              <a:buFont typeface="Verdana"/>
              <a:buChar char="◦"/>
              <a:tabLst/>
              <a:defRPr/>
            </a:pPr>
            <a:r>
              <a:rPr kumimoji="0" lang="en-AU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Mobile:</a:t>
            </a:r>
            <a:r>
              <a:rPr kumimoji="0" lang="en-AU" sz="35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en-AU" sz="3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0409 413 586		Office:9390 5842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rgbClr val="2DA2BF"/>
              </a:buClr>
              <a:buSzTx/>
              <a:buFont typeface="Verdana"/>
              <a:buChar char="◦"/>
              <a:tabLst/>
              <a:defRPr/>
            </a:pPr>
            <a:endParaRPr kumimoji="0" lang="en-AU" sz="2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7B18280-F02D-0C84-0FAE-0ABFB5F10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147" y="990168"/>
            <a:ext cx="7670045" cy="1325563"/>
          </a:xfrm>
        </p:spPr>
        <p:txBody>
          <a:bodyPr>
            <a:normAutofit/>
          </a:bodyPr>
          <a:lstStyle/>
          <a:p>
            <a:r>
              <a:rPr lang="en-AU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Văn </a:t>
            </a:r>
            <a:r>
              <a:rPr lang="en-AU" sz="4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phòng</a:t>
            </a:r>
            <a:r>
              <a:rPr lang="en-AU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Địa</a:t>
            </a:r>
            <a:r>
              <a:rPr lang="en-AU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Phận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19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799C7E-F45C-B5BB-E357-0C4CD4A20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455" y="461962"/>
            <a:ext cx="5403095" cy="1325563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Hỏi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/ </a:t>
            </a:r>
            <a:r>
              <a:rPr lang="en-US" sz="4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Đáp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BE12C-D04A-ED9C-1B7B-2FE1429571B7}"/>
              </a:ext>
            </a:extLst>
          </p:cNvPr>
          <p:cNvSpPr txBox="1">
            <a:spLocks/>
          </p:cNvSpPr>
          <p:nvPr/>
        </p:nvSpPr>
        <p:spPr>
          <a:xfrm>
            <a:off x="332513" y="2632551"/>
            <a:ext cx="11693236" cy="175656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ysClr val="windowText" lastClr="000000">
                  <a:lumMod val="50000"/>
                  <a:lumOff val="50000"/>
                </a:sysClr>
              </a:buClr>
              <a:buSzPct val="68000"/>
              <a:buFont typeface="Wingdings 3"/>
              <a:buChar char=""/>
              <a:tabLst/>
              <a:defRPr/>
            </a:pPr>
            <a:r>
              <a:rPr lang="en-AU" sz="4400" dirty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Xin </a:t>
            </a:r>
            <a:r>
              <a:rPr lang="en-AU" sz="4400" dirty="0" err="1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nhớ</a:t>
            </a:r>
            <a:r>
              <a:rPr lang="en-AU" sz="4400" dirty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400" dirty="0" err="1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viết</a:t>
            </a:r>
            <a:r>
              <a:rPr lang="en-AU" sz="4400" dirty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400" dirty="0" err="1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tên</a:t>
            </a:r>
            <a:r>
              <a:rPr lang="en-AU" sz="4400" dirty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400" dirty="0" err="1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vào</a:t>
            </a:r>
            <a:r>
              <a:rPr lang="en-AU" sz="4400" dirty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400" dirty="0" err="1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đơn</a:t>
            </a:r>
            <a:r>
              <a:rPr lang="en-AU" sz="4400" dirty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400" dirty="0" err="1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tham</a:t>
            </a:r>
            <a:r>
              <a:rPr lang="en-AU" sz="4400" dirty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400" dirty="0" err="1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dự</a:t>
            </a:r>
            <a:r>
              <a:rPr lang="en-AU" sz="4400" dirty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AU" sz="4400" dirty="0" err="1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khóa</a:t>
            </a:r>
            <a:endParaRPr kumimoji="0" lang="en-AU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ysClr val="windowText" lastClr="000000">
                  <a:lumMod val="50000"/>
                  <a:lumOff val="50000"/>
                </a:sysClr>
              </a:buClr>
              <a:buSzPct val="68000"/>
              <a:buFont typeface="Wingdings 3"/>
              <a:buChar char=""/>
              <a:tabLst/>
              <a:defRPr/>
            </a:pPr>
            <a:endParaRPr kumimoji="0" lang="en-AU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rgbClr val="2DA2BF"/>
              </a:buClr>
              <a:buSzTx/>
              <a:buFont typeface="Verdana"/>
              <a:buChar char="◦"/>
              <a:tabLst/>
              <a:defRPr/>
            </a:pPr>
            <a:endParaRPr kumimoji="0" lang="en-AU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9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62B54EE-348E-B863-D0E8-D814C438990E}"/>
              </a:ext>
            </a:extLst>
          </p:cNvPr>
          <p:cNvSpPr txBox="1">
            <a:spLocks/>
          </p:cNvSpPr>
          <p:nvPr/>
        </p:nvSpPr>
        <p:spPr>
          <a:xfrm>
            <a:off x="1457325" y="438150"/>
            <a:ext cx="6926511" cy="127635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sự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việc</a:t>
            </a:r>
            <a:r>
              <a:rPr lang="vi-VN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phải</a:t>
            </a:r>
            <a:r>
              <a:rPr lang="vi-VN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khai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báo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44D499D-82F5-175E-CAD1-484B55E43A34}"/>
              </a:ext>
            </a:extLst>
          </p:cNvPr>
          <p:cNvSpPr txBox="1">
            <a:spLocks/>
          </p:cNvSpPr>
          <p:nvPr/>
        </p:nvSpPr>
        <p:spPr>
          <a:xfrm>
            <a:off x="381000" y="1885950"/>
            <a:ext cx="11430000" cy="4648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52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ử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vong</a:t>
            </a:r>
            <a:endParaRPr lang="en-AU" sz="5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5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ịnh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nguy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hiểm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trầm</a:t>
            </a:r>
            <a:r>
              <a:rPr lang="en-AU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5200" dirty="0" err="1"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endParaRPr lang="en-AU" sz="5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A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08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4832FD0-7368-C90E-24D8-1C3A99F7B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52950"/>
            <a:ext cx="11430000" cy="5172075"/>
          </a:xfrm>
        </p:spPr>
        <p:txBody>
          <a:bodyPr>
            <a:normAutofit/>
          </a:bodyPr>
          <a:lstStyle/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Liên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Trưởng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BMV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Giáo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ăn phòng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phải được thông báo về tất cả các 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</a:t>
            </a:r>
            <a:r>
              <a:rPr lang="vi-VN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ự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vi-VN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vi-VN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hải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</a:t>
            </a:r>
            <a:r>
              <a:rPr lang="vi-VN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A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vi-VN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NGAY LẬP TỨC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và có thể hỗ trợ thủ tục giấy tờ, tư vấn cho các thương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v..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69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9923B8-DAB5-5CAB-105B-1689D62F11CB}"/>
              </a:ext>
            </a:extLst>
          </p:cNvPr>
          <p:cNvSpPr/>
          <p:nvPr/>
        </p:nvSpPr>
        <p:spPr>
          <a:xfrm>
            <a:off x="1407322" y="605200"/>
            <a:ext cx="7271542" cy="15501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Những</a:t>
            </a:r>
            <a:r>
              <a:rPr kumimoji="0" lang="en-AU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Trách</a:t>
            </a:r>
            <a:r>
              <a:rPr kumimoji="0" lang="en-AU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Nhiệm</a:t>
            </a:r>
            <a:r>
              <a:rPr kumimoji="0" lang="en-AU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vi-VN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</a:t>
            </a:r>
            <a:r>
              <a:rPr kumimoji="0" lang="en-AU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ủa</a:t>
            </a:r>
            <a:r>
              <a:rPr kumimoji="0" lang="en-AU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Cha </a:t>
            </a:r>
            <a:r>
              <a:rPr kumimoji="0" lang="en-AU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Xứ</a:t>
            </a:r>
            <a:r>
              <a:rPr kumimoji="0" lang="en-AU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3101D-6451-5F67-AAD7-60119AF8D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137" y="2228851"/>
            <a:ext cx="11515725" cy="3886200"/>
          </a:xfrm>
        </p:spPr>
        <p:txBody>
          <a:bodyPr>
            <a:normAutofit/>
          </a:bodyPr>
          <a:lstStyle/>
          <a:p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Sổ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Giáo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Liên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khóa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WHS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nguyện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thầu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A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296877C-DEE2-78C3-C648-6F3160C75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15021"/>
            <a:ext cx="11277600" cy="5073997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AU" sz="44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AU" sz="4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AU" sz="4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AU" sz="4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khai</a:t>
            </a:r>
            <a:r>
              <a:rPr lang="en-AU" sz="4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AU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WHS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gửi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WHS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Đức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Giám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400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783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9C731FF-C651-6606-2C91-39FA11C0E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5" y="1652950"/>
            <a:ext cx="11506200" cy="494787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Cung cấp những phương tiện thích hợp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những người đến thăm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những người làm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thầu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nguyện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và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tu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nghi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, di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0462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" y="102870"/>
            <a:ext cx="1063712" cy="1550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3D18A8-5721-FEEC-BEFE-36335BDD4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5257" y="599802"/>
            <a:ext cx="5976618" cy="1315343"/>
          </a:xfrm>
        </p:spPr>
        <p:txBody>
          <a:bodyPr>
            <a:noAutofit/>
          </a:bodyPr>
          <a:lstStyle/>
          <a:p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Kiểm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an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toàn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b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mỗi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năm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AU" sz="4800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lần</a:t>
            </a:r>
            <a:r>
              <a:rPr lang="en-AU" sz="4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72582-F62C-72AD-5829-150806880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2313940"/>
            <a:ext cx="11353800" cy="3820433"/>
          </a:xfrm>
        </p:spPr>
        <p:txBody>
          <a:bodyPr>
            <a:noAutofit/>
          </a:bodyPr>
          <a:lstStyle/>
          <a:p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Cha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 có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trách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đợt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cơ</a:t>
            </a:r>
            <a:r>
              <a:rPr lang="en-AU" sz="48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Giáo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xứ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48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A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>
                <a:latin typeface="Arial" panose="020B0604020202020204" pitchFamily="34" charset="0"/>
                <a:cs typeface="Arial" panose="020B0604020202020204" pitchFamily="34" charset="0"/>
              </a:rPr>
              <a:t>mỗi sáu tháng.</a:t>
            </a:r>
            <a:endParaRPr lang="en-A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22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3087</TotalTime>
  <Words>2940</Words>
  <Application>Microsoft Office PowerPoint</Application>
  <PresentationFormat>Widescreen</PresentationFormat>
  <Paragraphs>308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Verdana</vt:lpstr>
      <vt:lpstr>Wingdings 2</vt:lpstr>
      <vt:lpstr>Wingdings 3</vt:lpstr>
      <vt:lpstr>Office Theme</vt:lpstr>
      <vt:lpstr>PowerPoint Presentation</vt:lpstr>
      <vt:lpstr>Giới thiệu:</vt:lpstr>
      <vt:lpstr>Ai chịu trách nhiệm?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Kiểm tra an toàn  mỗi năm 2 lần </vt:lpstr>
      <vt:lpstr>PowerPoint Presentation</vt:lpstr>
      <vt:lpstr>Quản lý hiểm họa</vt:lpstr>
      <vt:lpstr>PowerPoint Presentation</vt:lpstr>
      <vt:lpstr>PowerPoint Presentation</vt:lpstr>
      <vt:lpstr>PowerPoint Presentation</vt:lpstr>
      <vt:lpstr>Tôn trọng tại nơi làm việc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Kiểm tra an toàn/gắn thẻ</vt:lpstr>
      <vt:lpstr>Những Phương Pháp Khẩn Cấp</vt:lpstr>
      <vt:lpstr>PowerPoint Presentation</vt:lpstr>
      <vt:lpstr>Một số nhóm &amp; các vấn đề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Văn phòng Địa Phận</vt:lpstr>
      <vt:lpstr>Hỏi / Đáp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Watman</dc:creator>
  <cp:lastModifiedBy>Oanh Nguyen</cp:lastModifiedBy>
  <cp:revision>94</cp:revision>
  <dcterms:created xsi:type="dcterms:W3CDTF">2017-08-18T06:05:27Z</dcterms:created>
  <dcterms:modified xsi:type="dcterms:W3CDTF">2025-08-18T13:27:59Z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603dfd7-d93a-4381-a340-2995d8282205_Enabled">
    <vt:lpwstr>true</vt:lpwstr>
  </property>
  <property fmtid="{D5CDD505-2E9C-101B-9397-08002B2CF9AE}" pid="3" name="MSIP_Label_b603dfd7-d93a-4381-a340-2995d8282205_SetDate">
    <vt:lpwstr>2025-08-13T13:29:41Z</vt:lpwstr>
  </property>
  <property fmtid="{D5CDD505-2E9C-101B-9397-08002B2CF9AE}" pid="4" name="MSIP_Label_b603dfd7-d93a-4381-a340-2995d8282205_Method">
    <vt:lpwstr>Standard</vt:lpwstr>
  </property>
  <property fmtid="{D5CDD505-2E9C-101B-9397-08002B2CF9AE}" pid="5" name="MSIP_Label_b603dfd7-d93a-4381-a340-2995d8282205_Name">
    <vt:lpwstr>OFFICIAL</vt:lpwstr>
  </property>
  <property fmtid="{D5CDD505-2E9C-101B-9397-08002B2CF9AE}" pid="6" name="MSIP_Label_b603dfd7-d93a-4381-a340-2995d8282205_SiteId">
    <vt:lpwstr>05a0e69a-418a-47c1-9c25-9387261bf991</vt:lpwstr>
  </property>
  <property fmtid="{D5CDD505-2E9C-101B-9397-08002B2CF9AE}" pid="7" name="MSIP_Label_b603dfd7-d93a-4381-a340-2995d8282205_ActionId">
    <vt:lpwstr>81094734-d65a-4ebb-ab40-dcc0fdf274bb</vt:lpwstr>
  </property>
  <property fmtid="{D5CDD505-2E9C-101B-9397-08002B2CF9AE}" pid="8" name="MSIP_Label_b603dfd7-d93a-4381-a340-2995d8282205_ContentBits">
    <vt:lpwstr>0</vt:lpwstr>
  </property>
  <property fmtid="{D5CDD505-2E9C-101B-9397-08002B2CF9AE}" pid="9" name="MSIP_Label_b603dfd7-d93a-4381-a340-2995d8282205_Tag">
    <vt:lpwstr>10, 3, 0, 1</vt:lpwstr>
  </property>
</Properties>
</file>